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2" r:id="rId1"/>
    <p:sldMasterId id="2147483648" r:id="rId2"/>
    <p:sldMasterId id="2147483668" r:id="rId3"/>
    <p:sldMasterId id="2147483675" r:id="rId4"/>
  </p:sldMasterIdLst>
  <p:notesMasterIdLst>
    <p:notesMasterId r:id="rId10"/>
  </p:notesMasterIdLst>
  <p:sldIdLst>
    <p:sldId id="256" r:id="rId5"/>
    <p:sldId id="257" r:id="rId6"/>
    <p:sldId id="268" r:id="rId7"/>
    <p:sldId id="258" r:id="rId8"/>
    <p:sldId id="27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394" autoAdjust="0"/>
  </p:normalViewPr>
  <p:slideViewPr>
    <p:cSldViewPr snapToGrid="0">
      <p:cViewPr varScale="1">
        <p:scale>
          <a:sx n="109" d="100"/>
          <a:sy n="109" d="100"/>
        </p:scale>
        <p:origin x="630" y="9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jpe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390BEE-DF1B-40F5-8D76-5A3BB8EB9F40}" type="datetimeFigureOut">
              <a:rPr lang="zh-CN" altLang="en-US" smtClean="0"/>
              <a:t>2018/5/10/Thu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E8D3AA-1702-47A7-A8FD-88CECA12F6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9509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04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8536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4178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33288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2611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42220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35749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39798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66827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62056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5842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0016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45480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80284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1289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8755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0714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1993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6750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7933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762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6070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9" Type="http://schemas.openxmlformats.org/officeDocument/2006/relationships/image" Target="../media/image2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19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Relationship Id="rId9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 hidden="1"/>
          <p:cNvSpPr/>
          <p:nvPr userDrawn="1"/>
        </p:nvSpPr>
        <p:spPr>
          <a:xfrm>
            <a:off x="0" y="2"/>
            <a:ext cx="12191999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rgbClr val="000622">
                  <a:alpha val="92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 hidden="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" y="-9961"/>
            <a:ext cx="12184115" cy="6867963"/>
          </a:xfrm>
          <a:prstGeom prst="rect">
            <a:avLst/>
          </a:prstGeom>
        </p:spPr>
      </p:pic>
      <p:pic>
        <p:nvPicPr>
          <p:cNvPr id="11" name="图片 10" hidden="1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98"/>
          <a:stretch/>
        </p:blipFill>
        <p:spPr>
          <a:xfrm>
            <a:off x="7513056" y="-14596"/>
            <a:ext cx="4678944" cy="6867963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7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 hidden="1"/>
          <p:cNvSpPr/>
          <p:nvPr userDrawn="1"/>
        </p:nvSpPr>
        <p:spPr>
          <a:xfrm>
            <a:off x="0" y="2"/>
            <a:ext cx="12191999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rgbClr val="000622">
                  <a:alpha val="92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 hidden="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" y="-9961"/>
            <a:ext cx="12184115" cy="6867963"/>
          </a:xfrm>
          <a:prstGeom prst="rect">
            <a:avLst/>
          </a:prstGeom>
        </p:spPr>
      </p:pic>
      <p:pic>
        <p:nvPicPr>
          <p:cNvPr id="11" name="图片 10" hidden="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98"/>
          <a:stretch/>
        </p:blipFill>
        <p:spPr>
          <a:xfrm>
            <a:off x="7513056" y="-14596"/>
            <a:ext cx="4678944" cy="6867963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7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5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 hidden="1"/>
          <p:cNvSpPr/>
          <p:nvPr userDrawn="1"/>
        </p:nvSpPr>
        <p:spPr>
          <a:xfrm>
            <a:off x="0" y="2"/>
            <a:ext cx="12191999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rgbClr val="000622">
                  <a:alpha val="92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 hidden="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" y="-9961"/>
            <a:ext cx="12184115" cy="6867963"/>
          </a:xfrm>
          <a:prstGeom prst="rect">
            <a:avLst/>
          </a:prstGeom>
        </p:spPr>
      </p:pic>
      <p:pic>
        <p:nvPicPr>
          <p:cNvPr id="11" name="图片 10" hidden="1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98"/>
          <a:stretch/>
        </p:blipFill>
        <p:spPr>
          <a:xfrm>
            <a:off x="7513056" y="-14596"/>
            <a:ext cx="4678944" cy="6867963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09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 hidden="1"/>
          <p:cNvSpPr/>
          <p:nvPr userDrawn="1"/>
        </p:nvSpPr>
        <p:spPr>
          <a:xfrm>
            <a:off x="0" y="2"/>
            <a:ext cx="12191999" cy="6857999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rgbClr val="000622">
                  <a:alpha val="92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 hidden="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" y="-9961"/>
            <a:ext cx="12184115" cy="6867963"/>
          </a:xfrm>
          <a:prstGeom prst="rect">
            <a:avLst/>
          </a:prstGeom>
        </p:spPr>
      </p:pic>
      <p:pic>
        <p:nvPicPr>
          <p:cNvPr id="11" name="图片 10" hidden="1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98"/>
          <a:stretch/>
        </p:blipFill>
        <p:spPr>
          <a:xfrm>
            <a:off x="7513056" y="-14596"/>
            <a:ext cx="4678944" cy="6867963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295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7" t="-278" r="6884" b="1"/>
          <a:stretch/>
        </p:blipFill>
        <p:spPr>
          <a:xfrm>
            <a:off x="5713" y="0"/>
            <a:ext cx="12186287" cy="6858000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18" name="燕尾形 17"/>
          <p:cNvSpPr/>
          <p:nvPr/>
        </p:nvSpPr>
        <p:spPr>
          <a:xfrm rot="5400000">
            <a:off x="6022972" y="1312906"/>
            <a:ext cx="201760" cy="325121"/>
          </a:xfrm>
          <a:prstGeom prst="chevron">
            <a:avLst>
              <a:gd name="adj" fmla="val 88298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2814777" y="2431145"/>
            <a:ext cx="6943273" cy="1650624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ffectLst>
            <a:innerShdw blurRad="1270000" dist="50800" dir="16200000">
              <a:prstClr val="black">
                <a:alpha val="50000"/>
              </a:prstClr>
            </a:inn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zh-CN" altLang="en-US" sz="4000" dirty="0">
                <a:solidFill>
                  <a:schemeClr val="bg1"/>
                </a:solidFill>
                <a:effectLst>
                  <a:innerShdw blurRad="76200">
                    <a:prstClr val="black"/>
                  </a:innerShdw>
                </a:effectLst>
                <a:latin typeface="汉仪细行楷简" panose="02010609000101010101" pitchFamily="49" charset="-122"/>
                <a:ea typeface="汉仪细行楷简" panose="02010609000101010101" pitchFamily="49" charset="-122"/>
              </a:rPr>
              <a:t> 基于</a:t>
            </a:r>
            <a:r>
              <a:rPr lang="en-US" altLang="zh-CN" sz="4000" dirty="0" err="1">
                <a:solidFill>
                  <a:schemeClr val="bg1"/>
                </a:solidFill>
                <a:effectLst>
                  <a:innerShdw blurRad="76200">
                    <a:prstClr val="black"/>
                  </a:innerShdw>
                </a:effectLst>
                <a:latin typeface="汉仪细行楷简" panose="02010609000101010101" pitchFamily="49" charset="-122"/>
                <a:ea typeface="汉仪细行楷简" panose="02010609000101010101" pitchFamily="49" charset="-122"/>
              </a:rPr>
              <a:t>JavaEE</a:t>
            </a:r>
            <a:r>
              <a:rPr lang="zh-CN" altLang="en-US" sz="4000" dirty="0" smtClean="0">
                <a:solidFill>
                  <a:schemeClr val="bg1"/>
                </a:solidFill>
                <a:effectLst>
                  <a:innerShdw blurRad="76200">
                    <a:prstClr val="black"/>
                  </a:innerShdw>
                </a:effectLst>
                <a:latin typeface="汉仪细行楷简" panose="02010609000101010101" pitchFamily="49" charset="-122"/>
                <a:ea typeface="汉仪细行楷简" panose="02010609000101010101" pitchFamily="49" charset="-122"/>
              </a:rPr>
              <a:t>的微视频网站</a:t>
            </a:r>
            <a:r>
              <a:rPr lang="zh-CN" altLang="en-US" sz="4000" dirty="0">
                <a:solidFill>
                  <a:schemeClr val="bg1"/>
                </a:solidFill>
                <a:effectLst>
                  <a:innerShdw blurRad="76200">
                    <a:prstClr val="black"/>
                  </a:innerShdw>
                </a:effectLst>
                <a:latin typeface="汉仪细行楷简" panose="02010609000101010101" pitchFamily="49" charset="-122"/>
                <a:ea typeface="汉仪细行楷简" panose="02010609000101010101" pitchFamily="49" charset="-122"/>
              </a:rPr>
              <a:t>的设计与实现</a:t>
            </a:r>
            <a:endParaRPr lang="en-US" altLang="zh-CN" sz="4000" dirty="0">
              <a:solidFill>
                <a:schemeClr val="bg1"/>
              </a:solidFill>
              <a:effectLst>
                <a:innerShdw blurRad="76200">
                  <a:prstClr val="black"/>
                </a:innerShdw>
              </a:effectLst>
              <a:latin typeface="汉仪细行楷简" panose="02010609000101010101" pitchFamily="49" charset="-122"/>
              <a:ea typeface="汉仪细行楷简" panose="02010609000101010101" pitchFamily="49" charset="-122"/>
            </a:endParaRPr>
          </a:p>
        </p:txBody>
      </p:sp>
      <p:sp>
        <p:nvSpPr>
          <p:cNvPr id="2" name="六边形 1"/>
          <p:cNvSpPr/>
          <p:nvPr/>
        </p:nvSpPr>
        <p:spPr>
          <a:xfrm>
            <a:off x="914400" y="779929"/>
            <a:ext cx="1613647" cy="1391075"/>
          </a:xfrm>
          <a:prstGeom prst="hexagon">
            <a:avLst/>
          </a:prstGeom>
          <a:noFill/>
          <a:ln>
            <a:gradFill flip="none" rotWithShape="1">
              <a:gsLst>
                <a:gs pos="0">
                  <a:schemeClr val="accent1">
                    <a:lumMod val="0"/>
                    <a:lumOff val="100000"/>
                  </a:schemeClr>
                </a:gs>
                <a:gs pos="35000">
                  <a:schemeClr val="accent1">
                    <a:lumMod val="0"/>
                    <a:lumOff val="100000"/>
                  </a:schemeClr>
                </a:gs>
                <a:gs pos="100000">
                  <a:schemeClr val="accent1">
                    <a:lumMod val="10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  <a:scene3d>
            <a:camera prst="orthographicFront">
              <a:rot lat="0" lon="0" rev="54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flatTx/>
          </a:bodyPr>
          <a:lstStyle/>
          <a:p>
            <a:pPr algn="ctr"/>
            <a:r>
              <a:rPr lang="en-US" altLang="zh-CN" sz="3200" dirty="0"/>
              <a:t>2017</a:t>
            </a:r>
            <a:endParaRPr lang="zh-CN" altLang="en-US" sz="3200" dirty="0"/>
          </a:p>
        </p:txBody>
      </p:sp>
      <p:sp>
        <p:nvSpPr>
          <p:cNvPr id="9" name="六边形 8"/>
          <p:cNvSpPr/>
          <p:nvPr/>
        </p:nvSpPr>
        <p:spPr>
          <a:xfrm>
            <a:off x="9799324" y="793701"/>
            <a:ext cx="1613647" cy="1391075"/>
          </a:xfrm>
          <a:prstGeom prst="hexagon">
            <a:avLst/>
          </a:prstGeom>
          <a:noFill/>
          <a:ln>
            <a:gradFill flip="none" rotWithShape="1">
              <a:gsLst>
                <a:gs pos="0">
                  <a:schemeClr val="accent1">
                    <a:lumMod val="0"/>
                    <a:lumOff val="100000"/>
                  </a:schemeClr>
                </a:gs>
                <a:gs pos="35000">
                  <a:schemeClr val="accent1">
                    <a:lumMod val="0"/>
                    <a:lumOff val="100000"/>
                  </a:schemeClr>
                </a:gs>
                <a:gs pos="100000">
                  <a:schemeClr val="accent1">
                    <a:lumMod val="10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</a:ln>
          <a:scene3d>
            <a:camera prst="orthographicFront">
              <a:rot lat="0" lon="0" rev="54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flatTx/>
          </a:bodyPr>
          <a:lstStyle/>
          <a:p>
            <a:pPr algn="ctr"/>
            <a:r>
              <a:rPr lang="en-US" altLang="zh-CN" sz="3200" dirty="0"/>
              <a:t>2018</a:t>
            </a:r>
            <a:endParaRPr lang="zh-CN" altLang="en-US" sz="3200" dirty="0"/>
          </a:p>
        </p:txBody>
      </p:sp>
      <p:grpSp>
        <p:nvGrpSpPr>
          <p:cNvPr id="4" name="组合 3"/>
          <p:cNvGrpSpPr/>
          <p:nvPr/>
        </p:nvGrpSpPr>
        <p:grpSpPr>
          <a:xfrm>
            <a:off x="336176" y="1062318"/>
            <a:ext cx="2810435" cy="833544"/>
            <a:chOff x="362294" y="1027791"/>
            <a:chExt cx="2752105" cy="881518"/>
          </a:xfrm>
        </p:grpSpPr>
        <p:sp>
          <p:nvSpPr>
            <p:cNvPr id="3" name="椭圆 2"/>
            <p:cNvSpPr/>
            <p:nvPr/>
          </p:nvSpPr>
          <p:spPr>
            <a:xfrm rot="20526082">
              <a:off x="411540" y="1027791"/>
              <a:ext cx="2702859" cy="870458"/>
            </a:xfrm>
            <a:prstGeom prst="ellipse">
              <a:avLst/>
            </a:prstGeom>
            <a:noFill/>
            <a:ln w="1270">
              <a:solidFill>
                <a:schemeClr val="accent1">
                  <a:lumMod val="40000"/>
                  <a:lumOff val="60000"/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 rot="19140032">
              <a:off x="362294" y="1056463"/>
              <a:ext cx="2702859" cy="852846"/>
            </a:xfrm>
            <a:prstGeom prst="ellipse">
              <a:avLst/>
            </a:prstGeom>
            <a:noFill/>
            <a:ln w="1270">
              <a:solidFill>
                <a:schemeClr val="accent1">
                  <a:lumMod val="40000"/>
                  <a:lumOff val="60000"/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9200929" y="1057645"/>
            <a:ext cx="2810435" cy="833544"/>
            <a:chOff x="362294" y="1027791"/>
            <a:chExt cx="2752105" cy="881518"/>
          </a:xfrm>
        </p:grpSpPr>
        <p:sp>
          <p:nvSpPr>
            <p:cNvPr id="21" name="椭圆 20"/>
            <p:cNvSpPr/>
            <p:nvPr/>
          </p:nvSpPr>
          <p:spPr>
            <a:xfrm rot="20526082">
              <a:off x="411540" y="1027791"/>
              <a:ext cx="2702859" cy="870458"/>
            </a:xfrm>
            <a:prstGeom prst="ellipse">
              <a:avLst/>
            </a:prstGeom>
            <a:noFill/>
            <a:ln w="1270">
              <a:solidFill>
                <a:schemeClr val="accent1">
                  <a:lumMod val="40000"/>
                  <a:lumOff val="60000"/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 rot="19140032">
              <a:off x="362294" y="1056463"/>
              <a:ext cx="2702859" cy="852846"/>
            </a:xfrm>
            <a:prstGeom prst="ellipse">
              <a:avLst/>
            </a:prstGeom>
            <a:noFill/>
            <a:ln w="1270">
              <a:solidFill>
                <a:schemeClr val="accent1">
                  <a:lumMod val="40000"/>
                  <a:lumOff val="60000"/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4843749" y="4414688"/>
            <a:ext cx="3922652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just"/>
            <a:r>
              <a:rPr lang="zh-CN" altLang="en-US" b="1" spc="150" dirty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ea typeface="汉仪细行楷简"/>
              </a:rPr>
              <a:t>姓名</a:t>
            </a:r>
            <a:r>
              <a:rPr lang="zh-CN" altLang="en-US" b="1" spc="150" dirty="0" smtClean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ea typeface="汉仪细行楷简"/>
              </a:rPr>
              <a:t>：</a:t>
            </a:r>
            <a:r>
              <a:rPr lang="zh-CN" altLang="en-US" b="1" spc="150" dirty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ea typeface="汉仪细行楷简"/>
              </a:rPr>
              <a:t>张可</a:t>
            </a:r>
            <a:endParaRPr lang="en-US" altLang="zh-CN" b="1" spc="150" dirty="0">
              <a:ln w="11430"/>
              <a:solidFill>
                <a:srgbClr val="F8F8F8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ea typeface="汉仪细行楷简"/>
            </a:endParaRPr>
          </a:p>
          <a:p>
            <a:pPr algn="just"/>
            <a:r>
              <a:rPr lang="zh-CN" altLang="en-US" b="1" spc="150" dirty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ea typeface="汉仪细行楷简"/>
              </a:rPr>
              <a:t>学号：</a:t>
            </a:r>
            <a:r>
              <a:rPr lang="en-US" altLang="zh-CN" b="1" spc="150" dirty="0" smtClean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ea typeface="汉仪细行楷简"/>
              </a:rPr>
              <a:t>20144206232</a:t>
            </a:r>
            <a:endParaRPr lang="en-US" altLang="zh-CN" b="1" spc="150" dirty="0">
              <a:ln w="11430"/>
              <a:solidFill>
                <a:srgbClr val="F8F8F8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ea typeface="汉仪细行楷简"/>
            </a:endParaRPr>
          </a:p>
          <a:p>
            <a:pPr algn="just"/>
            <a:r>
              <a:rPr lang="zh-CN" altLang="en-US" b="1" spc="150" dirty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ea typeface="汉仪细行楷简"/>
              </a:rPr>
              <a:t>指导老师</a:t>
            </a:r>
            <a:r>
              <a:rPr lang="zh-CN" altLang="en-US" b="1" spc="150" dirty="0" smtClean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ea typeface="汉仪细行楷简"/>
              </a:rPr>
              <a:t>：</a:t>
            </a:r>
            <a:r>
              <a:rPr lang="zh-CN" altLang="en-US" b="1" spc="150" dirty="0" smtClean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  <a:ea typeface="汉仪细行楷简"/>
              </a:rPr>
              <a:t>颜一鸣</a:t>
            </a:r>
            <a:endParaRPr lang="en-US" altLang="zh-CN" b="1" spc="150" dirty="0">
              <a:ln w="11430"/>
              <a:solidFill>
                <a:srgbClr val="F8F8F8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  <a:ea typeface="汉仪细行楷简"/>
            </a:endParaRPr>
          </a:p>
        </p:txBody>
      </p:sp>
    </p:spTree>
    <p:extLst>
      <p:ext uri="{BB962C8B-B14F-4D97-AF65-F5344CB8AC3E}">
        <p14:creationId xmlns:p14="http://schemas.microsoft.com/office/powerpoint/2010/main" val="3511057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581" y="0"/>
            <a:ext cx="12192000" cy="6858000"/>
          </a:xfrm>
          <a:prstGeom prst="rect">
            <a:avLst/>
          </a:prstGeom>
        </p:spPr>
      </p:pic>
      <p:sp>
        <p:nvSpPr>
          <p:cNvPr id="2" name="任意多边形 1"/>
          <p:cNvSpPr/>
          <p:nvPr/>
        </p:nvSpPr>
        <p:spPr>
          <a:xfrm>
            <a:off x="264481" y="350119"/>
            <a:ext cx="4082435" cy="725716"/>
          </a:xfrm>
          <a:custGeom>
            <a:avLst/>
            <a:gdLst>
              <a:gd name="connsiteX0" fmla="*/ 2343150 w 2343150"/>
              <a:gd name="connsiteY0" fmla="*/ 1543050 h 4800600"/>
              <a:gd name="connsiteX1" fmla="*/ 2343150 w 2343150"/>
              <a:gd name="connsiteY1" fmla="*/ 0 h 4800600"/>
              <a:gd name="connsiteX2" fmla="*/ 0 w 2343150"/>
              <a:gd name="connsiteY2" fmla="*/ 0 h 4800600"/>
              <a:gd name="connsiteX3" fmla="*/ 0 w 2343150"/>
              <a:gd name="connsiteY3" fmla="*/ 4800600 h 4800600"/>
              <a:gd name="connsiteX4" fmla="*/ 2343150 w 2343150"/>
              <a:gd name="connsiteY4" fmla="*/ 4800600 h 4800600"/>
              <a:gd name="connsiteX5" fmla="*/ 2343150 w 2343150"/>
              <a:gd name="connsiteY5" fmla="*/ 4171950 h 480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43150" h="4800600">
                <a:moveTo>
                  <a:pt x="2343150" y="1543050"/>
                </a:moveTo>
                <a:lnTo>
                  <a:pt x="2343150" y="0"/>
                </a:lnTo>
                <a:lnTo>
                  <a:pt x="0" y="0"/>
                </a:lnTo>
                <a:lnTo>
                  <a:pt x="0" y="4800600"/>
                </a:lnTo>
                <a:lnTo>
                  <a:pt x="2343150" y="4800600"/>
                </a:lnTo>
                <a:lnTo>
                  <a:pt x="2343150" y="4171950"/>
                </a:lnTo>
              </a:path>
            </a:pathLst>
          </a:custGeom>
          <a:noFill/>
          <a:ln w="28575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264482" y="350119"/>
            <a:ext cx="725716" cy="725716"/>
          </a:xfrm>
          <a:prstGeom prst="ellipse">
            <a:avLst/>
          </a:pr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/>
              <a:t>1</a:t>
            </a:r>
            <a:endParaRPr lang="zh-CN" alt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990197" y="416246"/>
            <a:ext cx="39194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bg1">
                    <a:lumMod val="85000"/>
                  </a:schemeClr>
                </a:solidFill>
                <a:latin typeface="汉仪细行楷简"/>
              </a:rPr>
              <a:t>开发技术</a:t>
            </a:r>
            <a:endParaRPr lang="zh-CN" altLang="en-US" sz="3200" dirty="0">
              <a:solidFill>
                <a:schemeClr val="bg1">
                  <a:lumMod val="85000"/>
                </a:schemeClr>
              </a:solidFill>
              <a:latin typeface="汉仪细行楷简"/>
            </a:endParaRPr>
          </a:p>
        </p:txBody>
      </p:sp>
      <p:sp>
        <p:nvSpPr>
          <p:cNvPr id="10" name="TextBox 3"/>
          <p:cNvSpPr txBox="1"/>
          <p:nvPr/>
        </p:nvSpPr>
        <p:spPr>
          <a:xfrm>
            <a:off x="1153552" y="2108122"/>
            <a:ext cx="846875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Arial" pitchFamily="34" charset="0"/>
              <a:buChar char="•"/>
            </a:pPr>
            <a:r>
              <a:rPr lang="zh-CN" altLang="en-US" sz="2800" dirty="0" smtClean="0">
                <a:solidFill>
                  <a:schemeClr val="bg1"/>
                </a:solidFill>
              </a:rPr>
              <a:t>前后端分离</a:t>
            </a:r>
            <a:endParaRPr lang="en-US" altLang="zh-CN" sz="2800" dirty="0">
              <a:solidFill>
                <a:schemeClr val="bg1"/>
              </a:solidFill>
            </a:endParaRPr>
          </a:p>
          <a:p>
            <a:pPr marL="514350" indent="-514350">
              <a:buFont typeface="Arial" pitchFamily="34" charset="0"/>
              <a:buChar char="•"/>
            </a:pPr>
            <a:r>
              <a:rPr lang="en-US" altLang="zh-CN" sz="2800" dirty="0" err="1" smtClean="0">
                <a:solidFill>
                  <a:schemeClr val="bg1"/>
                </a:solidFill>
              </a:rPr>
              <a:t>Reactjs+webpack</a:t>
            </a:r>
            <a:r>
              <a:rPr lang="zh-CN" altLang="en-US" sz="2800" dirty="0" smtClean="0">
                <a:solidFill>
                  <a:schemeClr val="bg1"/>
                </a:solidFill>
              </a:rPr>
              <a:t>前端开发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pPr marL="514350" indent="-514350">
              <a:buFont typeface="Arial" pitchFamily="34" charset="0"/>
              <a:buChar char="•"/>
            </a:pPr>
            <a:r>
              <a:rPr lang="en-US" altLang="zh-CN" sz="2800" dirty="0" err="1" smtClean="0">
                <a:solidFill>
                  <a:schemeClr val="bg1"/>
                </a:solidFill>
              </a:rPr>
              <a:t>Springcloud</a:t>
            </a:r>
            <a:r>
              <a:rPr lang="zh-CN" altLang="en-US" sz="2800" dirty="0" smtClean="0">
                <a:solidFill>
                  <a:schemeClr val="bg1"/>
                </a:solidFill>
              </a:rPr>
              <a:t>微服务架构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pPr marL="514350" indent="-514350">
              <a:buFont typeface="Arial" pitchFamily="34" charset="0"/>
              <a:buChar char="•"/>
            </a:pPr>
            <a:r>
              <a:rPr lang="en-US" altLang="zh-CN" sz="2800" dirty="0" err="1" smtClean="0">
                <a:solidFill>
                  <a:schemeClr val="bg1"/>
                </a:solidFill>
              </a:rPr>
              <a:t>Docker</a:t>
            </a:r>
            <a:r>
              <a:rPr lang="zh-CN" altLang="en-US" sz="2800" dirty="0" smtClean="0">
                <a:solidFill>
                  <a:schemeClr val="bg1"/>
                </a:solidFill>
              </a:rPr>
              <a:t>编排部署</a:t>
            </a:r>
            <a:endParaRPr lang="en-US" altLang="zh-CN" sz="2800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20102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477" t="-278" r="6884" b="1"/>
          <a:stretch/>
        </p:blipFill>
        <p:spPr>
          <a:xfrm>
            <a:off x="0" y="0"/>
            <a:ext cx="12186287" cy="6858000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2031796" y="4343391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32" name="Freeform 109"/>
          <p:cNvSpPr>
            <a:spLocks/>
          </p:cNvSpPr>
          <p:nvPr/>
        </p:nvSpPr>
        <p:spPr bwMode="auto">
          <a:xfrm>
            <a:off x="9429992" y="418884"/>
            <a:ext cx="2368550" cy="436563"/>
          </a:xfrm>
          <a:custGeom>
            <a:avLst/>
            <a:gdLst>
              <a:gd name="T0" fmla="*/ 1510 w 1551"/>
              <a:gd name="T1" fmla="*/ 227 h 286"/>
              <a:gd name="T2" fmla="*/ 1475 w 1551"/>
              <a:gd name="T3" fmla="*/ 154 h 286"/>
              <a:gd name="T4" fmla="*/ 1446 w 1551"/>
              <a:gd name="T5" fmla="*/ 147 h 286"/>
              <a:gd name="T6" fmla="*/ 1434 w 1551"/>
              <a:gd name="T7" fmla="*/ 135 h 286"/>
              <a:gd name="T8" fmla="*/ 1413 w 1551"/>
              <a:gd name="T9" fmla="*/ 104 h 286"/>
              <a:gd name="T10" fmla="*/ 1391 w 1551"/>
              <a:gd name="T11" fmla="*/ 98 h 286"/>
              <a:gd name="T12" fmla="*/ 1368 w 1551"/>
              <a:gd name="T13" fmla="*/ 71 h 286"/>
              <a:gd name="T14" fmla="*/ 1098 w 1551"/>
              <a:gd name="T15" fmla="*/ 0 h 286"/>
              <a:gd name="T16" fmla="*/ 949 w 1551"/>
              <a:gd name="T17" fmla="*/ 14 h 286"/>
              <a:gd name="T18" fmla="*/ 936 w 1551"/>
              <a:gd name="T19" fmla="*/ 28 h 286"/>
              <a:gd name="T20" fmla="*/ 912 w 1551"/>
              <a:gd name="T21" fmla="*/ 26 h 286"/>
              <a:gd name="T22" fmla="*/ 899 w 1551"/>
              <a:gd name="T23" fmla="*/ 43 h 286"/>
              <a:gd name="T24" fmla="*/ 879 w 1551"/>
              <a:gd name="T25" fmla="*/ 44 h 286"/>
              <a:gd name="T26" fmla="*/ 866 w 1551"/>
              <a:gd name="T27" fmla="*/ 59 h 286"/>
              <a:gd name="T28" fmla="*/ 687 w 1551"/>
              <a:gd name="T29" fmla="*/ 227 h 286"/>
              <a:gd name="T30" fmla="*/ 248 w 1551"/>
              <a:gd name="T31" fmla="*/ 268 h 286"/>
              <a:gd name="T32" fmla="*/ 15 w 1551"/>
              <a:gd name="T33" fmla="*/ 255 h 286"/>
              <a:gd name="T34" fmla="*/ 15 w 1551"/>
              <a:gd name="T35" fmla="*/ 286 h 286"/>
              <a:gd name="T36" fmla="*/ 250 w 1551"/>
              <a:gd name="T37" fmla="*/ 272 h 286"/>
              <a:gd name="T38" fmla="*/ 684 w 1551"/>
              <a:gd name="T39" fmla="*/ 231 h 286"/>
              <a:gd name="T40" fmla="*/ 689 w 1551"/>
              <a:gd name="T41" fmla="*/ 231 h 286"/>
              <a:gd name="T42" fmla="*/ 878 w 1551"/>
              <a:gd name="T43" fmla="*/ 70 h 286"/>
              <a:gd name="T44" fmla="*/ 890 w 1551"/>
              <a:gd name="T45" fmla="*/ 51 h 286"/>
              <a:gd name="T46" fmla="*/ 911 w 1551"/>
              <a:gd name="T47" fmla="*/ 52 h 286"/>
              <a:gd name="T48" fmla="*/ 924 w 1551"/>
              <a:gd name="T49" fmla="*/ 37 h 286"/>
              <a:gd name="T50" fmla="*/ 948 w 1551"/>
              <a:gd name="T51" fmla="*/ 40 h 286"/>
              <a:gd name="T52" fmla="*/ 961 w 1551"/>
              <a:gd name="T53" fmla="*/ 24 h 286"/>
              <a:gd name="T54" fmla="*/ 1358 w 1551"/>
              <a:gd name="T55" fmla="*/ 80 h 286"/>
              <a:gd name="T56" fmla="*/ 1383 w 1551"/>
              <a:gd name="T57" fmla="*/ 105 h 286"/>
              <a:gd name="T58" fmla="*/ 1404 w 1551"/>
              <a:gd name="T59" fmla="*/ 114 h 286"/>
              <a:gd name="T60" fmla="*/ 1428 w 1551"/>
              <a:gd name="T61" fmla="*/ 138 h 286"/>
              <a:gd name="T62" fmla="*/ 1443 w 1551"/>
              <a:gd name="T63" fmla="*/ 150 h 286"/>
              <a:gd name="T64" fmla="*/ 1465 w 1551"/>
              <a:gd name="T65" fmla="*/ 179 h 286"/>
              <a:gd name="T66" fmla="*/ 1507 w 1551"/>
              <a:gd name="T67" fmla="*/ 231 h 286"/>
              <a:gd name="T68" fmla="*/ 1512 w 1551"/>
              <a:gd name="T69" fmla="*/ 231 h 286"/>
              <a:gd name="T70" fmla="*/ 1551 w 1551"/>
              <a:gd name="T71" fmla="*/ 227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51" h="286">
                <a:moveTo>
                  <a:pt x="1551" y="227"/>
                </a:moveTo>
                <a:cubicBezTo>
                  <a:pt x="1510" y="227"/>
                  <a:pt x="1510" y="227"/>
                  <a:pt x="1510" y="227"/>
                </a:cubicBezTo>
                <a:cubicBezTo>
                  <a:pt x="1498" y="209"/>
                  <a:pt x="1485" y="191"/>
                  <a:pt x="1471" y="175"/>
                </a:cubicBezTo>
                <a:cubicBezTo>
                  <a:pt x="1476" y="169"/>
                  <a:pt x="1478" y="162"/>
                  <a:pt x="1475" y="154"/>
                </a:cubicBezTo>
                <a:cubicBezTo>
                  <a:pt x="1471" y="145"/>
                  <a:pt x="1460" y="141"/>
                  <a:pt x="1450" y="145"/>
                </a:cubicBezTo>
                <a:cubicBezTo>
                  <a:pt x="1449" y="145"/>
                  <a:pt x="1448" y="146"/>
                  <a:pt x="1446" y="147"/>
                </a:cubicBezTo>
                <a:cubicBezTo>
                  <a:pt x="1445" y="146"/>
                  <a:pt x="1443" y="144"/>
                  <a:pt x="1442" y="143"/>
                </a:cubicBezTo>
                <a:cubicBezTo>
                  <a:pt x="1439" y="140"/>
                  <a:pt x="1436" y="137"/>
                  <a:pt x="1434" y="135"/>
                </a:cubicBezTo>
                <a:cubicBezTo>
                  <a:pt x="1439" y="129"/>
                  <a:pt x="1441" y="121"/>
                  <a:pt x="1438" y="114"/>
                </a:cubicBezTo>
                <a:cubicBezTo>
                  <a:pt x="1434" y="105"/>
                  <a:pt x="1423" y="100"/>
                  <a:pt x="1413" y="104"/>
                </a:cubicBezTo>
                <a:cubicBezTo>
                  <a:pt x="1410" y="106"/>
                  <a:pt x="1408" y="108"/>
                  <a:pt x="1406" y="110"/>
                </a:cubicBezTo>
                <a:cubicBezTo>
                  <a:pt x="1401" y="106"/>
                  <a:pt x="1396" y="102"/>
                  <a:pt x="1391" y="98"/>
                </a:cubicBezTo>
                <a:cubicBezTo>
                  <a:pt x="1394" y="93"/>
                  <a:pt x="1395" y="86"/>
                  <a:pt x="1392" y="81"/>
                </a:cubicBezTo>
                <a:cubicBezTo>
                  <a:pt x="1388" y="71"/>
                  <a:pt x="1377" y="67"/>
                  <a:pt x="1368" y="71"/>
                </a:cubicBezTo>
                <a:cubicBezTo>
                  <a:pt x="1365" y="72"/>
                  <a:pt x="1362" y="74"/>
                  <a:pt x="1360" y="77"/>
                </a:cubicBezTo>
                <a:cubicBezTo>
                  <a:pt x="1283" y="27"/>
                  <a:pt x="1193" y="0"/>
                  <a:pt x="1098" y="0"/>
                </a:cubicBezTo>
                <a:cubicBezTo>
                  <a:pt x="1051" y="0"/>
                  <a:pt x="1004" y="7"/>
                  <a:pt x="960" y="20"/>
                </a:cubicBezTo>
                <a:cubicBezTo>
                  <a:pt x="957" y="17"/>
                  <a:pt x="953" y="14"/>
                  <a:pt x="949" y="14"/>
                </a:cubicBezTo>
                <a:cubicBezTo>
                  <a:pt x="942" y="14"/>
                  <a:pt x="936" y="20"/>
                  <a:pt x="936" y="27"/>
                </a:cubicBezTo>
                <a:cubicBezTo>
                  <a:pt x="936" y="27"/>
                  <a:pt x="936" y="27"/>
                  <a:pt x="936" y="28"/>
                </a:cubicBezTo>
                <a:cubicBezTo>
                  <a:pt x="931" y="30"/>
                  <a:pt x="927" y="31"/>
                  <a:pt x="923" y="33"/>
                </a:cubicBezTo>
                <a:cubicBezTo>
                  <a:pt x="920" y="29"/>
                  <a:pt x="916" y="26"/>
                  <a:pt x="912" y="26"/>
                </a:cubicBezTo>
                <a:cubicBezTo>
                  <a:pt x="905" y="26"/>
                  <a:pt x="899" y="32"/>
                  <a:pt x="899" y="39"/>
                </a:cubicBezTo>
                <a:cubicBezTo>
                  <a:pt x="899" y="40"/>
                  <a:pt x="899" y="41"/>
                  <a:pt x="899" y="43"/>
                </a:cubicBezTo>
                <a:cubicBezTo>
                  <a:pt x="895" y="44"/>
                  <a:pt x="892" y="46"/>
                  <a:pt x="888" y="48"/>
                </a:cubicBezTo>
                <a:cubicBezTo>
                  <a:pt x="886" y="46"/>
                  <a:pt x="883" y="44"/>
                  <a:pt x="879" y="44"/>
                </a:cubicBezTo>
                <a:cubicBezTo>
                  <a:pt x="872" y="44"/>
                  <a:pt x="866" y="50"/>
                  <a:pt x="866" y="57"/>
                </a:cubicBezTo>
                <a:cubicBezTo>
                  <a:pt x="866" y="57"/>
                  <a:pt x="866" y="58"/>
                  <a:pt x="866" y="59"/>
                </a:cubicBezTo>
                <a:cubicBezTo>
                  <a:pt x="826" y="81"/>
                  <a:pt x="788" y="109"/>
                  <a:pt x="754" y="143"/>
                </a:cubicBezTo>
                <a:cubicBezTo>
                  <a:pt x="728" y="169"/>
                  <a:pt x="706" y="197"/>
                  <a:pt x="687" y="227"/>
                </a:cubicBezTo>
                <a:cubicBezTo>
                  <a:pt x="289" y="227"/>
                  <a:pt x="289" y="227"/>
                  <a:pt x="289" y="227"/>
                </a:cubicBezTo>
                <a:cubicBezTo>
                  <a:pt x="248" y="268"/>
                  <a:pt x="248" y="268"/>
                  <a:pt x="248" y="268"/>
                </a:cubicBezTo>
                <a:cubicBezTo>
                  <a:pt x="30" y="268"/>
                  <a:pt x="30" y="268"/>
                  <a:pt x="30" y="268"/>
                </a:cubicBezTo>
                <a:cubicBezTo>
                  <a:pt x="29" y="260"/>
                  <a:pt x="23" y="255"/>
                  <a:pt x="15" y="255"/>
                </a:cubicBezTo>
                <a:cubicBezTo>
                  <a:pt x="7" y="255"/>
                  <a:pt x="0" y="262"/>
                  <a:pt x="0" y="270"/>
                </a:cubicBezTo>
                <a:cubicBezTo>
                  <a:pt x="0" y="279"/>
                  <a:pt x="7" y="286"/>
                  <a:pt x="15" y="286"/>
                </a:cubicBezTo>
                <a:cubicBezTo>
                  <a:pt x="23" y="286"/>
                  <a:pt x="30" y="279"/>
                  <a:pt x="31" y="272"/>
                </a:cubicBezTo>
                <a:cubicBezTo>
                  <a:pt x="250" y="272"/>
                  <a:pt x="250" y="272"/>
                  <a:pt x="250" y="272"/>
                </a:cubicBezTo>
                <a:cubicBezTo>
                  <a:pt x="290" y="231"/>
                  <a:pt x="290" y="231"/>
                  <a:pt x="290" y="231"/>
                </a:cubicBezTo>
                <a:cubicBezTo>
                  <a:pt x="684" y="231"/>
                  <a:pt x="684" y="231"/>
                  <a:pt x="684" y="231"/>
                </a:cubicBezTo>
                <a:cubicBezTo>
                  <a:pt x="684" y="231"/>
                  <a:pt x="684" y="231"/>
                  <a:pt x="684" y="231"/>
                </a:cubicBezTo>
                <a:cubicBezTo>
                  <a:pt x="689" y="231"/>
                  <a:pt x="689" y="231"/>
                  <a:pt x="689" y="231"/>
                </a:cubicBezTo>
                <a:cubicBezTo>
                  <a:pt x="733" y="161"/>
                  <a:pt x="795" y="103"/>
                  <a:pt x="868" y="63"/>
                </a:cubicBezTo>
                <a:cubicBezTo>
                  <a:pt x="870" y="67"/>
                  <a:pt x="874" y="70"/>
                  <a:pt x="878" y="70"/>
                </a:cubicBezTo>
                <a:cubicBezTo>
                  <a:pt x="885" y="70"/>
                  <a:pt x="891" y="64"/>
                  <a:pt x="892" y="57"/>
                </a:cubicBezTo>
                <a:cubicBezTo>
                  <a:pt x="892" y="55"/>
                  <a:pt x="891" y="53"/>
                  <a:pt x="890" y="51"/>
                </a:cubicBezTo>
                <a:cubicBezTo>
                  <a:pt x="894" y="50"/>
                  <a:pt x="897" y="48"/>
                  <a:pt x="901" y="46"/>
                </a:cubicBezTo>
                <a:cubicBezTo>
                  <a:pt x="903" y="50"/>
                  <a:pt x="907" y="52"/>
                  <a:pt x="911" y="52"/>
                </a:cubicBezTo>
                <a:cubicBezTo>
                  <a:pt x="918" y="52"/>
                  <a:pt x="924" y="46"/>
                  <a:pt x="924" y="39"/>
                </a:cubicBezTo>
                <a:cubicBezTo>
                  <a:pt x="924" y="38"/>
                  <a:pt x="924" y="38"/>
                  <a:pt x="924" y="37"/>
                </a:cubicBezTo>
                <a:cubicBezTo>
                  <a:pt x="928" y="35"/>
                  <a:pt x="933" y="34"/>
                  <a:pt x="937" y="32"/>
                </a:cubicBezTo>
                <a:cubicBezTo>
                  <a:pt x="939" y="36"/>
                  <a:pt x="943" y="40"/>
                  <a:pt x="948" y="40"/>
                </a:cubicBezTo>
                <a:cubicBezTo>
                  <a:pt x="955" y="40"/>
                  <a:pt x="961" y="34"/>
                  <a:pt x="961" y="27"/>
                </a:cubicBezTo>
                <a:cubicBezTo>
                  <a:pt x="961" y="26"/>
                  <a:pt x="961" y="25"/>
                  <a:pt x="961" y="24"/>
                </a:cubicBezTo>
                <a:cubicBezTo>
                  <a:pt x="1005" y="11"/>
                  <a:pt x="1051" y="4"/>
                  <a:pt x="1098" y="4"/>
                </a:cubicBezTo>
                <a:cubicBezTo>
                  <a:pt x="1194" y="4"/>
                  <a:pt x="1283" y="32"/>
                  <a:pt x="1358" y="80"/>
                </a:cubicBezTo>
                <a:cubicBezTo>
                  <a:pt x="1356" y="85"/>
                  <a:pt x="1356" y="90"/>
                  <a:pt x="1358" y="95"/>
                </a:cubicBezTo>
                <a:cubicBezTo>
                  <a:pt x="1362" y="105"/>
                  <a:pt x="1373" y="109"/>
                  <a:pt x="1383" y="105"/>
                </a:cubicBezTo>
                <a:cubicBezTo>
                  <a:pt x="1385" y="104"/>
                  <a:pt x="1387" y="103"/>
                  <a:pt x="1388" y="101"/>
                </a:cubicBezTo>
                <a:cubicBezTo>
                  <a:pt x="1393" y="105"/>
                  <a:pt x="1399" y="109"/>
                  <a:pt x="1404" y="114"/>
                </a:cubicBezTo>
                <a:cubicBezTo>
                  <a:pt x="1402" y="118"/>
                  <a:pt x="1401" y="124"/>
                  <a:pt x="1403" y="129"/>
                </a:cubicBezTo>
                <a:cubicBezTo>
                  <a:pt x="1407" y="138"/>
                  <a:pt x="1418" y="143"/>
                  <a:pt x="1428" y="138"/>
                </a:cubicBezTo>
                <a:cubicBezTo>
                  <a:pt x="1429" y="138"/>
                  <a:pt x="1430" y="138"/>
                  <a:pt x="1430" y="137"/>
                </a:cubicBezTo>
                <a:cubicBezTo>
                  <a:pt x="1435" y="141"/>
                  <a:pt x="1439" y="146"/>
                  <a:pt x="1443" y="150"/>
                </a:cubicBezTo>
                <a:cubicBezTo>
                  <a:pt x="1439" y="155"/>
                  <a:pt x="1438" y="163"/>
                  <a:pt x="1441" y="169"/>
                </a:cubicBezTo>
                <a:cubicBezTo>
                  <a:pt x="1445" y="179"/>
                  <a:pt x="1456" y="183"/>
                  <a:pt x="1465" y="179"/>
                </a:cubicBezTo>
                <a:cubicBezTo>
                  <a:pt x="1466" y="178"/>
                  <a:pt x="1467" y="178"/>
                  <a:pt x="1468" y="177"/>
                </a:cubicBezTo>
                <a:cubicBezTo>
                  <a:pt x="1482" y="194"/>
                  <a:pt x="1495" y="212"/>
                  <a:pt x="1507" y="231"/>
                </a:cubicBezTo>
                <a:cubicBezTo>
                  <a:pt x="1512" y="231"/>
                  <a:pt x="1512" y="231"/>
                  <a:pt x="1512" y="231"/>
                </a:cubicBezTo>
                <a:cubicBezTo>
                  <a:pt x="1512" y="231"/>
                  <a:pt x="1512" y="231"/>
                  <a:pt x="1512" y="231"/>
                </a:cubicBezTo>
                <a:cubicBezTo>
                  <a:pt x="1551" y="231"/>
                  <a:pt x="1551" y="231"/>
                  <a:pt x="1551" y="231"/>
                </a:cubicBezTo>
                <a:lnTo>
                  <a:pt x="1551" y="22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Freeform 111"/>
          <p:cNvSpPr>
            <a:spLocks/>
          </p:cNvSpPr>
          <p:nvPr/>
        </p:nvSpPr>
        <p:spPr bwMode="auto">
          <a:xfrm>
            <a:off x="9429992" y="6286554"/>
            <a:ext cx="2239963" cy="246063"/>
          </a:xfrm>
          <a:custGeom>
            <a:avLst/>
            <a:gdLst>
              <a:gd name="T0" fmla="*/ 1443 w 1467"/>
              <a:gd name="T1" fmla="*/ 114 h 161"/>
              <a:gd name="T2" fmla="*/ 1420 w 1467"/>
              <a:gd name="T3" fmla="*/ 134 h 161"/>
              <a:gd name="T4" fmla="*/ 612 w 1467"/>
              <a:gd name="T5" fmla="*/ 134 h 161"/>
              <a:gd name="T6" fmla="*/ 499 w 1467"/>
              <a:gd name="T7" fmla="*/ 21 h 161"/>
              <a:gd name="T8" fmla="*/ 47 w 1467"/>
              <a:gd name="T9" fmla="*/ 21 h 161"/>
              <a:gd name="T10" fmla="*/ 24 w 1467"/>
              <a:gd name="T11" fmla="*/ 0 h 161"/>
              <a:gd name="T12" fmla="*/ 0 w 1467"/>
              <a:gd name="T13" fmla="*/ 24 h 161"/>
              <a:gd name="T14" fmla="*/ 24 w 1467"/>
              <a:gd name="T15" fmla="*/ 48 h 161"/>
              <a:gd name="T16" fmla="*/ 47 w 1467"/>
              <a:gd name="T17" fmla="*/ 27 h 161"/>
              <a:gd name="T18" fmla="*/ 497 w 1467"/>
              <a:gd name="T19" fmla="*/ 27 h 161"/>
              <a:gd name="T20" fmla="*/ 610 w 1467"/>
              <a:gd name="T21" fmla="*/ 140 h 161"/>
              <a:gd name="T22" fmla="*/ 1420 w 1467"/>
              <a:gd name="T23" fmla="*/ 140 h 161"/>
              <a:gd name="T24" fmla="*/ 1443 w 1467"/>
              <a:gd name="T25" fmla="*/ 161 h 161"/>
              <a:gd name="T26" fmla="*/ 1467 w 1467"/>
              <a:gd name="T27" fmla="*/ 137 h 161"/>
              <a:gd name="T28" fmla="*/ 1443 w 1467"/>
              <a:gd name="T29" fmla="*/ 114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467" h="161">
                <a:moveTo>
                  <a:pt x="1443" y="114"/>
                </a:moveTo>
                <a:cubicBezTo>
                  <a:pt x="1431" y="114"/>
                  <a:pt x="1421" y="122"/>
                  <a:pt x="1420" y="134"/>
                </a:cubicBezTo>
                <a:cubicBezTo>
                  <a:pt x="612" y="134"/>
                  <a:pt x="612" y="134"/>
                  <a:pt x="612" y="134"/>
                </a:cubicBezTo>
                <a:cubicBezTo>
                  <a:pt x="499" y="21"/>
                  <a:pt x="499" y="21"/>
                  <a:pt x="499" y="21"/>
                </a:cubicBezTo>
                <a:cubicBezTo>
                  <a:pt x="47" y="21"/>
                  <a:pt x="47" y="21"/>
                  <a:pt x="47" y="21"/>
                </a:cubicBezTo>
                <a:cubicBezTo>
                  <a:pt x="46" y="9"/>
                  <a:pt x="36" y="0"/>
                  <a:pt x="24" y="0"/>
                </a:cubicBezTo>
                <a:cubicBezTo>
                  <a:pt x="11" y="0"/>
                  <a:pt x="0" y="11"/>
                  <a:pt x="0" y="24"/>
                </a:cubicBezTo>
                <a:cubicBezTo>
                  <a:pt x="0" y="37"/>
                  <a:pt x="11" y="48"/>
                  <a:pt x="24" y="48"/>
                </a:cubicBezTo>
                <a:cubicBezTo>
                  <a:pt x="36" y="48"/>
                  <a:pt x="46" y="39"/>
                  <a:pt x="47" y="27"/>
                </a:cubicBezTo>
                <a:cubicBezTo>
                  <a:pt x="497" y="27"/>
                  <a:pt x="497" y="27"/>
                  <a:pt x="497" y="27"/>
                </a:cubicBezTo>
                <a:cubicBezTo>
                  <a:pt x="610" y="140"/>
                  <a:pt x="610" y="140"/>
                  <a:pt x="610" y="140"/>
                </a:cubicBezTo>
                <a:cubicBezTo>
                  <a:pt x="1420" y="140"/>
                  <a:pt x="1420" y="140"/>
                  <a:pt x="1420" y="140"/>
                </a:cubicBezTo>
                <a:cubicBezTo>
                  <a:pt x="1421" y="152"/>
                  <a:pt x="1431" y="161"/>
                  <a:pt x="1443" y="161"/>
                </a:cubicBezTo>
                <a:cubicBezTo>
                  <a:pt x="1456" y="161"/>
                  <a:pt x="1467" y="150"/>
                  <a:pt x="1467" y="137"/>
                </a:cubicBezTo>
                <a:cubicBezTo>
                  <a:pt x="1467" y="124"/>
                  <a:pt x="1456" y="114"/>
                  <a:pt x="1443" y="11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264482" y="350119"/>
            <a:ext cx="725716" cy="725716"/>
          </a:xfrm>
          <a:prstGeom prst="ellipse">
            <a:avLst/>
          </a:pr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 smtClean="0"/>
              <a:t>3</a:t>
            </a:r>
            <a:endParaRPr lang="zh-CN" altLang="en-US" sz="3600" dirty="0"/>
          </a:p>
        </p:txBody>
      </p:sp>
      <p:sp>
        <p:nvSpPr>
          <p:cNvPr id="27" name="任意多边形 26"/>
          <p:cNvSpPr/>
          <p:nvPr/>
        </p:nvSpPr>
        <p:spPr>
          <a:xfrm>
            <a:off x="264481" y="350119"/>
            <a:ext cx="4082435" cy="725716"/>
          </a:xfrm>
          <a:custGeom>
            <a:avLst/>
            <a:gdLst>
              <a:gd name="connsiteX0" fmla="*/ 2343150 w 2343150"/>
              <a:gd name="connsiteY0" fmla="*/ 1543050 h 4800600"/>
              <a:gd name="connsiteX1" fmla="*/ 2343150 w 2343150"/>
              <a:gd name="connsiteY1" fmla="*/ 0 h 4800600"/>
              <a:gd name="connsiteX2" fmla="*/ 0 w 2343150"/>
              <a:gd name="connsiteY2" fmla="*/ 0 h 4800600"/>
              <a:gd name="connsiteX3" fmla="*/ 0 w 2343150"/>
              <a:gd name="connsiteY3" fmla="*/ 4800600 h 4800600"/>
              <a:gd name="connsiteX4" fmla="*/ 2343150 w 2343150"/>
              <a:gd name="connsiteY4" fmla="*/ 4800600 h 4800600"/>
              <a:gd name="connsiteX5" fmla="*/ 2343150 w 2343150"/>
              <a:gd name="connsiteY5" fmla="*/ 4171950 h 480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43150" h="4800600">
                <a:moveTo>
                  <a:pt x="2343150" y="1543050"/>
                </a:moveTo>
                <a:lnTo>
                  <a:pt x="2343150" y="0"/>
                </a:lnTo>
                <a:lnTo>
                  <a:pt x="0" y="0"/>
                </a:lnTo>
                <a:lnTo>
                  <a:pt x="0" y="4800600"/>
                </a:lnTo>
                <a:lnTo>
                  <a:pt x="2343150" y="4800600"/>
                </a:lnTo>
                <a:lnTo>
                  <a:pt x="2343150" y="4171950"/>
                </a:lnTo>
              </a:path>
            </a:pathLst>
          </a:custGeom>
          <a:noFill/>
          <a:ln w="28575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990198" y="451367"/>
            <a:ext cx="4031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所做</a:t>
            </a:r>
            <a:r>
              <a:rPr lang="zh-CN" altLang="en-US" sz="2800" dirty="0">
                <a:solidFill>
                  <a:schemeClr val="bg1"/>
                </a:solidFill>
              </a:rPr>
              <a:t>重要</a:t>
            </a:r>
            <a:r>
              <a:rPr lang="zh-CN" altLang="en-US" sz="2800" dirty="0" smtClean="0">
                <a:solidFill>
                  <a:schemeClr val="bg1"/>
                </a:solidFill>
              </a:rPr>
              <a:t>工作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12" name="TextBox 3"/>
          <p:cNvSpPr txBox="1"/>
          <p:nvPr/>
        </p:nvSpPr>
        <p:spPr>
          <a:xfrm>
            <a:off x="1153552" y="2108122"/>
            <a:ext cx="846875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Arial" pitchFamily="34" charset="0"/>
              <a:buChar char="•"/>
            </a:pPr>
            <a:r>
              <a:rPr lang="zh-CN" altLang="en-US" sz="2800" dirty="0">
                <a:solidFill>
                  <a:schemeClr val="bg1"/>
                </a:solidFill>
              </a:rPr>
              <a:t>前后端分离实现</a:t>
            </a:r>
            <a:endParaRPr lang="en-US" altLang="zh-CN" sz="2800" dirty="0">
              <a:solidFill>
                <a:schemeClr val="bg1"/>
              </a:solidFill>
            </a:endParaRPr>
          </a:p>
          <a:p>
            <a:pPr marL="514350" indent="-514350">
              <a:buFont typeface="Arial" pitchFamily="34" charset="0"/>
              <a:buChar char="•"/>
            </a:pPr>
            <a:r>
              <a:rPr lang="en-US" altLang="zh-CN" sz="2800" dirty="0" err="1" smtClean="0">
                <a:solidFill>
                  <a:schemeClr val="bg1"/>
                </a:solidFill>
              </a:rPr>
              <a:t>Reactjs+webpack</a:t>
            </a:r>
            <a:r>
              <a:rPr lang="zh-CN" altLang="en-US" sz="2800" dirty="0" smtClean="0">
                <a:solidFill>
                  <a:schemeClr val="bg1"/>
                </a:solidFill>
              </a:rPr>
              <a:t>前端页面开发环境搭建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pPr marL="514350" indent="-514350">
              <a:buFont typeface="Arial" pitchFamily="34" charset="0"/>
              <a:buChar char="•"/>
            </a:pPr>
            <a:r>
              <a:rPr lang="en-US" altLang="zh-CN" sz="2800" dirty="0" err="1" smtClean="0">
                <a:solidFill>
                  <a:schemeClr val="bg1"/>
                </a:solidFill>
              </a:rPr>
              <a:t>Springcloud</a:t>
            </a:r>
            <a:r>
              <a:rPr lang="zh-CN" altLang="en-US" sz="2800" dirty="0" smtClean="0">
                <a:solidFill>
                  <a:schemeClr val="bg1"/>
                </a:solidFill>
              </a:rPr>
              <a:t>微服务架构搭建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pPr marL="514350" indent="-514350">
              <a:buFont typeface="Arial" pitchFamily="34" charset="0"/>
              <a:buChar char="•"/>
            </a:pPr>
            <a:r>
              <a:rPr lang="zh-CN" altLang="en-US" sz="2800" dirty="0" smtClean="0">
                <a:solidFill>
                  <a:schemeClr val="bg1"/>
                </a:solidFill>
              </a:rPr>
              <a:t>服务器搭建，包括内网互通，运行环境配置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pPr marL="514350" indent="-514350">
              <a:buFont typeface="Arial" pitchFamily="34" charset="0"/>
              <a:buChar char="•"/>
            </a:pPr>
            <a:r>
              <a:rPr lang="en-US" altLang="zh-CN" sz="2800" dirty="0" err="1" smtClean="0">
                <a:solidFill>
                  <a:schemeClr val="bg1"/>
                </a:solidFill>
              </a:rPr>
              <a:t>Docker</a:t>
            </a:r>
            <a:r>
              <a:rPr lang="zh-CN" altLang="en-US" sz="2800" dirty="0" smtClean="0">
                <a:solidFill>
                  <a:schemeClr val="bg1"/>
                </a:solidFill>
              </a:rPr>
              <a:t>编排部署微服务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pPr marL="514350" indent="-514350">
              <a:buFont typeface="Arial" pitchFamily="34" charset="0"/>
              <a:buChar char="•"/>
            </a:pPr>
            <a:r>
              <a:rPr lang="en-US" altLang="zh-CN" sz="2800" dirty="0" err="1" smtClean="0">
                <a:solidFill>
                  <a:schemeClr val="bg1"/>
                </a:solidFill>
              </a:rPr>
              <a:t>Nodejs</a:t>
            </a:r>
            <a:r>
              <a:rPr lang="en-US" altLang="zh-CN" sz="2800" dirty="0" smtClean="0">
                <a:solidFill>
                  <a:schemeClr val="bg1"/>
                </a:solidFill>
              </a:rPr>
              <a:t>-express</a:t>
            </a:r>
            <a:r>
              <a:rPr lang="zh-CN" altLang="en-US" sz="2800" dirty="0" smtClean="0">
                <a:solidFill>
                  <a:schemeClr val="bg1"/>
                </a:solidFill>
              </a:rPr>
              <a:t>部署</a:t>
            </a:r>
            <a:r>
              <a:rPr lang="zh-CN" altLang="en-US" sz="2800" dirty="0">
                <a:solidFill>
                  <a:schemeClr val="bg1"/>
                </a:solidFill>
              </a:rPr>
              <a:t>前端</a:t>
            </a:r>
            <a:r>
              <a:rPr lang="zh-CN" altLang="en-US" sz="2800" dirty="0" smtClean="0">
                <a:solidFill>
                  <a:schemeClr val="bg1"/>
                </a:solidFill>
              </a:rPr>
              <a:t>页面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pPr marL="514350" indent="-514350">
              <a:buFont typeface="Arial" pitchFamily="34" charset="0"/>
              <a:buChar char="•"/>
            </a:pPr>
            <a:r>
              <a:rPr lang="en-US" altLang="zh-CN" sz="2800" dirty="0" err="1" smtClean="0">
                <a:solidFill>
                  <a:schemeClr val="bg1"/>
                </a:solidFill>
              </a:rPr>
              <a:t>Iphash+rabbitmq</a:t>
            </a:r>
            <a:r>
              <a:rPr lang="zh-CN" altLang="en-US" sz="2800" dirty="0" smtClean="0">
                <a:solidFill>
                  <a:schemeClr val="bg1"/>
                </a:solidFill>
              </a:rPr>
              <a:t>实现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ws</a:t>
            </a:r>
            <a:r>
              <a:rPr lang="zh-CN" altLang="en-US" sz="2800" dirty="0" smtClean="0">
                <a:solidFill>
                  <a:schemeClr val="bg1"/>
                </a:solidFill>
              </a:rPr>
              <a:t>分布式集群</a:t>
            </a:r>
            <a:endParaRPr lang="en-US" altLang="zh-CN" sz="2800" dirty="0">
              <a:solidFill>
                <a:schemeClr val="bg1"/>
              </a:solidFill>
            </a:endParaRPr>
          </a:p>
          <a:p>
            <a:pPr marL="514350" indent="-514350">
              <a:buFont typeface="Arial" pitchFamily="34" charset="0"/>
              <a:buChar char="•"/>
            </a:pPr>
            <a:r>
              <a:rPr lang="zh-CN" altLang="en-US" sz="2800" dirty="0">
                <a:solidFill>
                  <a:schemeClr val="bg1"/>
                </a:solidFill>
              </a:rPr>
              <a:t>逻辑代码，页面代码</a:t>
            </a:r>
            <a:r>
              <a:rPr lang="zh-CN" altLang="en-US" sz="2800" dirty="0" smtClean="0">
                <a:solidFill>
                  <a:schemeClr val="bg1"/>
                </a:solidFill>
              </a:rPr>
              <a:t>编写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pPr marL="514350" indent="-514350">
              <a:buFont typeface="Arial" pitchFamily="34" charset="0"/>
              <a:buChar char="•"/>
            </a:pPr>
            <a:endParaRPr lang="en-US" altLang="zh-CN" sz="2800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114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07717" y="252990"/>
            <a:ext cx="725716" cy="725716"/>
          </a:xfrm>
          <a:prstGeom prst="ellipse">
            <a:avLst/>
          </a:pr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 smtClean="0"/>
              <a:t>4</a:t>
            </a:r>
            <a:endParaRPr lang="zh-CN" altLang="en-US" sz="3600" dirty="0"/>
          </a:p>
        </p:txBody>
      </p:sp>
      <p:sp>
        <p:nvSpPr>
          <p:cNvPr id="3" name="任意多边形 2"/>
          <p:cNvSpPr/>
          <p:nvPr/>
        </p:nvSpPr>
        <p:spPr>
          <a:xfrm>
            <a:off x="107717" y="252990"/>
            <a:ext cx="4267336" cy="725716"/>
          </a:xfrm>
          <a:custGeom>
            <a:avLst/>
            <a:gdLst>
              <a:gd name="connsiteX0" fmla="*/ 2343150 w 2343150"/>
              <a:gd name="connsiteY0" fmla="*/ 1543050 h 4800600"/>
              <a:gd name="connsiteX1" fmla="*/ 2343150 w 2343150"/>
              <a:gd name="connsiteY1" fmla="*/ 0 h 4800600"/>
              <a:gd name="connsiteX2" fmla="*/ 0 w 2343150"/>
              <a:gd name="connsiteY2" fmla="*/ 0 h 4800600"/>
              <a:gd name="connsiteX3" fmla="*/ 0 w 2343150"/>
              <a:gd name="connsiteY3" fmla="*/ 4800600 h 4800600"/>
              <a:gd name="connsiteX4" fmla="*/ 2343150 w 2343150"/>
              <a:gd name="connsiteY4" fmla="*/ 4800600 h 4800600"/>
              <a:gd name="connsiteX5" fmla="*/ 2343150 w 2343150"/>
              <a:gd name="connsiteY5" fmla="*/ 4171950 h 480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43150" h="4800600">
                <a:moveTo>
                  <a:pt x="2343150" y="1543050"/>
                </a:moveTo>
                <a:lnTo>
                  <a:pt x="2343150" y="0"/>
                </a:lnTo>
                <a:lnTo>
                  <a:pt x="0" y="0"/>
                </a:lnTo>
                <a:lnTo>
                  <a:pt x="0" y="4800600"/>
                </a:lnTo>
                <a:lnTo>
                  <a:pt x="2343150" y="4800600"/>
                </a:lnTo>
                <a:lnTo>
                  <a:pt x="2343150" y="4171950"/>
                </a:lnTo>
              </a:path>
            </a:pathLst>
          </a:custGeom>
          <a:noFill/>
          <a:ln w="28575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153552" y="376681"/>
            <a:ext cx="367166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+mn-ea"/>
              </a:rPr>
              <a:t>项目实现的难点</a:t>
            </a:r>
            <a:endParaRPr lang="en-US" altLang="zh-CN" sz="3200" dirty="0">
              <a:solidFill>
                <a:schemeClr val="bg1"/>
              </a:solidFill>
              <a:latin typeface="+mn-ea"/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53552" y="2108122"/>
            <a:ext cx="846875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Arial" pitchFamily="34" charset="0"/>
              <a:buChar char="•"/>
            </a:pPr>
            <a:r>
              <a:rPr lang="zh-CN" altLang="en-US" sz="2800" dirty="0" smtClean="0">
                <a:solidFill>
                  <a:schemeClr val="bg1"/>
                </a:solidFill>
              </a:rPr>
              <a:t>分布式事务解决方案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pPr marL="514350" indent="-514350">
              <a:buFont typeface="Arial" pitchFamily="34" charset="0"/>
              <a:buChar char="•"/>
            </a:pPr>
            <a:r>
              <a:rPr lang="en-US" altLang="zh-CN" sz="2800" dirty="0" smtClean="0">
                <a:solidFill>
                  <a:schemeClr val="bg1"/>
                </a:solidFill>
              </a:rPr>
              <a:t>WS</a:t>
            </a:r>
            <a:r>
              <a:rPr lang="zh-CN" altLang="en-US" sz="2800" dirty="0" smtClean="0">
                <a:solidFill>
                  <a:schemeClr val="bg1"/>
                </a:solidFill>
              </a:rPr>
              <a:t>分布式解决方案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pPr marL="514350" indent="-514350">
              <a:buFont typeface="Arial" pitchFamily="34" charset="0"/>
              <a:buChar char="•"/>
            </a:pPr>
            <a:r>
              <a:rPr lang="en-US" altLang="zh-CN" sz="2800" dirty="0" err="1" smtClean="0">
                <a:solidFill>
                  <a:schemeClr val="bg1"/>
                </a:solidFill>
              </a:rPr>
              <a:t>Springcloud</a:t>
            </a:r>
            <a:r>
              <a:rPr lang="zh-CN" altLang="en-US" sz="2800" dirty="0" smtClean="0">
                <a:solidFill>
                  <a:schemeClr val="bg1"/>
                </a:solidFill>
              </a:rPr>
              <a:t>环境搭建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pPr marL="514350" indent="-514350">
              <a:buFont typeface="Arial" pitchFamily="34" charset="0"/>
              <a:buChar char="•"/>
            </a:pPr>
            <a:r>
              <a:rPr lang="en-US" altLang="zh-CN" sz="2800" dirty="0" err="1" smtClean="0">
                <a:solidFill>
                  <a:schemeClr val="bg1"/>
                </a:solidFill>
              </a:rPr>
              <a:t>Reactjs+webpack</a:t>
            </a:r>
            <a:r>
              <a:rPr lang="zh-CN" altLang="en-US" sz="2800" dirty="0" smtClean="0">
                <a:solidFill>
                  <a:schemeClr val="bg1"/>
                </a:solidFill>
              </a:rPr>
              <a:t>前端开发环境搭建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7432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六边形 108"/>
          <p:cNvSpPr/>
          <p:nvPr/>
        </p:nvSpPr>
        <p:spPr>
          <a:xfrm>
            <a:off x="3935548" y="1650043"/>
            <a:ext cx="3993593" cy="3442753"/>
          </a:xfrm>
          <a:prstGeom prst="hexagon">
            <a:avLst/>
          </a:prstGeom>
          <a:noFill/>
          <a:ln w="25400">
            <a:gradFill flip="none" rotWithShape="1">
              <a:gsLst>
                <a:gs pos="0">
                  <a:schemeClr val="accent1">
                    <a:lumMod val="0"/>
                    <a:lumOff val="100000"/>
                  </a:schemeClr>
                </a:gs>
                <a:gs pos="35000">
                  <a:schemeClr val="accent1">
                    <a:lumMod val="0"/>
                    <a:lumOff val="100000"/>
                  </a:schemeClr>
                </a:gs>
                <a:gs pos="100000">
                  <a:schemeClr val="accent1">
                    <a:lumMod val="10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</a:ln>
          <a:scene3d>
            <a:camera prst="orthographicFront">
              <a:rot lat="0" lon="0" rev="540000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flatTx/>
          </a:bodyPr>
          <a:lstStyle/>
          <a:p>
            <a:pPr algn="ctr"/>
            <a:r>
              <a:rPr lang="en-US" altLang="zh-CN" sz="5400" dirty="0"/>
              <a:t>THANKS</a:t>
            </a:r>
            <a:endParaRPr lang="zh-CN" altLang="en-US" sz="5400" dirty="0"/>
          </a:p>
        </p:txBody>
      </p:sp>
      <p:grpSp>
        <p:nvGrpSpPr>
          <p:cNvPr id="110" name="组合 109"/>
          <p:cNvGrpSpPr/>
          <p:nvPr/>
        </p:nvGrpSpPr>
        <p:grpSpPr>
          <a:xfrm>
            <a:off x="2454590" y="2339955"/>
            <a:ext cx="6955508" cy="2062927"/>
            <a:chOff x="362294" y="1027791"/>
            <a:chExt cx="2752105" cy="881518"/>
          </a:xfrm>
        </p:grpSpPr>
        <p:sp>
          <p:nvSpPr>
            <p:cNvPr id="111" name="椭圆 110"/>
            <p:cNvSpPr/>
            <p:nvPr/>
          </p:nvSpPr>
          <p:spPr>
            <a:xfrm rot="20526082">
              <a:off x="411540" y="1027791"/>
              <a:ext cx="2702859" cy="870458"/>
            </a:xfrm>
            <a:prstGeom prst="ellipse">
              <a:avLst/>
            </a:prstGeom>
            <a:noFill/>
            <a:ln w="1270">
              <a:gradFill flip="none" rotWithShape="1"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20000">
                    <a:schemeClr val="accent1">
                      <a:lumMod val="20000"/>
                      <a:lumOff val="8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/>
            <p:nvPr/>
          </p:nvSpPr>
          <p:spPr>
            <a:xfrm rot="19140032">
              <a:off x="362294" y="1056463"/>
              <a:ext cx="2702859" cy="852846"/>
            </a:xfrm>
            <a:prstGeom prst="ellipse">
              <a:avLst/>
            </a:prstGeom>
            <a:noFill/>
            <a:ln w="1270">
              <a:gradFill flip="none" rotWithShape="1"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20000">
                    <a:schemeClr val="accent1">
                      <a:lumMod val="20000"/>
                      <a:lumOff val="80000"/>
                    </a:schemeClr>
                  </a:gs>
                  <a:gs pos="100000">
                    <a:schemeClr val="accent1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134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3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1380</TotalTime>
  <Words>116</Words>
  <Application>Microsoft Office PowerPoint</Application>
  <PresentationFormat>宽屏</PresentationFormat>
  <Paragraphs>29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5</vt:i4>
      </vt:variant>
    </vt:vector>
  </HeadingPairs>
  <TitlesOfParts>
    <vt:vector size="13" baseType="lpstr">
      <vt:lpstr>等线</vt:lpstr>
      <vt:lpstr>汉仪细行楷简</vt:lpstr>
      <vt:lpstr>幼圆</vt:lpstr>
      <vt:lpstr>Arial</vt:lpstr>
      <vt:lpstr>3_Office 主题​​</vt:lpstr>
      <vt:lpstr>Office 主题​​</vt:lpstr>
      <vt:lpstr>1_Office 主题​​</vt:lpstr>
      <vt:lpstr>2_Office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段翔</dc:creator>
  <cp:lastModifiedBy>xbany</cp:lastModifiedBy>
  <cp:revision>151</cp:revision>
  <dcterms:created xsi:type="dcterms:W3CDTF">2016-03-10T07:35:37Z</dcterms:created>
  <dcterms:modified xsi:type="dcterms:W3CDTF">2018-05-10T10:38:01Z</dcterms:modified>
</cp:coreProperties>
</file>

<file path=docProps/thumbnail.jpeg>
</file>